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9"/>
  </p:notesMasterIdLst>
  <p:handoutMasterIdLst>
    <p:handoutMasterId r:id="rId25"/>
  </p:handoutMasterIdLst>
  <p:sldIdLst>
    <p:sldId id="277" r:id="rId3"/>
    <p:sldId id="279" r:id="rId4"/>
    <p:sldId id="293" r:id="rId5"/>
    <p:sldId id="294" r:id="rId6"/>
    <p:sldId id="306" r:id="rId7"/>
    <p:sldId id="284" r:id="rId8"/>
    <p:sldId id="285" r:id="rId10"/>
    <p:sldId id="286" r:id="rId11"/>
    <p:sldId id="287" r:id="rId12"/>
    <p:sldId id="288" r:id="rId13"/>
    <p:sldId id="289" r:id="rId14"/>
    <p:sldId id="290" r:id="rId15"/>
    <p:sldId id="304" r:id="rId16"/>
    <p:sldId id="314" r:id="rId17"/>
    <p:sldId id="291" r:id="rId18"/>
    <p:sldId id="303" r:id="rId19"/>
    <p:sldId id="298" r:id="rId20"/>
    <p:sldId id="300" r:id="rId21"/>
    <p:sldId id="299" r:id="rId22"/>
    <p:sldId id="305" r:id="rId23"/>
    <p:sldId id="301" r:id="rId24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28" autoAdjust="0"/>
    <p:restoredTop sz="95253" autoAdjust="0"/>
  </p:normalViewPr>
  <p:slideViewPr>
    <p:cSldViewPr>
      <p:cViewPr varScale="1">
        <p:scale>
          <a:sx n="79" d="100"/>
          <a:sy n="79" d="100"/>
        </p:scale>
        <p:origin x="75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[LIMIT {[</a:t>
            </a:r>
            <a:r>
              <a:rPr lang="en-US" altLang="zh-CN" i="1">
                <a:effectLst/>
              </a:rPr>
              <a:t>offset</a:t>
            </a:r>
            <a:r>
              <a:rPr lang="en-US" altLang="zh-CN"/>
              <a:t>,] </a:t>
            </a:r>
            <a:r>
              <a:rPr lang="en-US" altLang="zh-CN" i="1">
                <a:effectLst/>
              </a:rPr>
              <a:t>row_count</a:t>
            </a:r>
            <a:r>
              <a:rPr lang="en-US" altLang="zh-CN"/>
              <a:t> | </a:t>
            </a:r>
            <a:r>
              <a:rPr lang="en-US" altLang="zh-CN" i="1">
                <a:effectLst/>
              </a:rPr>
              <a:t>row_count</a:t>
            </a:r>
            <a:r>
              <a:rPr lang="en-US" altLang="zh-CN"/>
              <a:t> OFFSET </a:t>
            </a:r>
            <a:r>
              <a:rPr lang="en-US" altLang="zh-CN" i="1">
                <a:effectLst/>
              </a:rPr>
              <a:t>offset</a:t>
            </a:r>
            <a:r>
              <a:rPr lang="en-US" altLang="zh-CN"/>
              <a:t>}]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模拟</a:t>
            </a:r>
            <a:r>
              <a:rPr lang="en-US" altLang="zh-CN"/>
              <a:t>full outer join</a:t>
            </a:r>
            <a:endParaRPr lang="en-US" altLang="zh-CN"/>
          </a:p>
          <a:p>
            <a:r>
              <a:rPr lang="en-US" altLang="zh-CN"/>
              <a:t>select * from apples as a left outer join oranges as o on a.price = o.price </a:t>
            </a:r>
            <a:endParaRPr lang="en-US" altLang="zh-CN"/>
          </a:p>
          <a:p>
            <a:r>
              <a:rPr lang="en-US" altLang="zh-CN"/>
              <a:t>union </a:t>
            </a:r>
            <a:endParaRPr lang="en-US" altLang="zh-CN"/>
          </a:p>
          <a:p>
            <a:r>
              <a:rPr lang="en-US" altLang="zh-CN"/>
              <a:t>select * from apples as a right outer join oranges as o on a.price = o.price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[CONSTRAINT [</a:t>
            </a:r>
            <a:r>
              <a:rPr lang="en-US" altLang="zh-CN" i="1">
                <a:effectLst/>
              </a:rPr>
              <a:t>symbol</a:t>
            </a:r>
            <a:r>
              <a:rPr lang="en-US" altLang="zh-CN"/>
              <a:t>]] </a:t>
            </a:r>
            <a:endParaRPr lang="en-US" altLang="zh-CN"/>
          </a:p>
          <a:p>
            <a:r>
              <a:rPr lang="en-US" altLang="zh-CN"/>
              <a:t>FOREIGN KEY [</a:t>
            </a:r>
            <a:r>
              <a:rPr lang="en-US" altLang="zh-CN" i="1">
                <a:effectLst/>
              </a:rPr>
              <a:t>index_name</a:t>
            </a:r>
            <a:r>
              <a:rPr lang="en-US" altLang="zh-CN"/>
              <a:t>] (</a:t>
            </a:r>
            <a:r>
              <a:rPr lang="en-US" altLang="zh-CN" i="1">
                <a:effectLst/>
              </a:rPr>
              <a:t>index_col_name</a:t>
            </a:r>
            <a:r>
              <a:rPr lang="en-US" altLang="zh-CN"/>
              <a:t>, ...) REFERENCES </a:t>
            </a:r>
            <a:r>
              <a:rPr lang="en-US" altLang="zh-CN" i="1">
                <a:effectLst/>
              </a:rPr>
              <a:t>tbl_name</a:t>
            </a:r>
            <a:r>
              <a:rPr lang="en-US" altLang="zh-CN"/>
              <a:t> (</a:t>
            </a:r>
            <a:r>
              <a:rPr lang="en-US" altLang="zh-CN" i="1">
                <a:effectLst/>
              </a:rPr>
              <a:t>index_col_name</a:t>
            </a:r>
            <a:r>
              <a:rPr lang="en-US" altLang="zh-CN"/>
              <a:t>,...) </a:t>
            </a:r>
            <a:endParaRPr lang="en-US" altLang="zh-CN"/>
          </a:p>
          <a:p>
            <a:r>
              <a:rPr lang="en-US" altLang="zh-CN"/>
              <a:t>[ON DELETE </a:t>
            </a:r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] </a:t>
            </a:r>
            <a:endParaRPr lang="en-US" altLang="zh-CN"/>
          </a:p>
          <a:p>
            <a:r>
              <a:rPr lang="en-US" altLang="zh-CN"/>
              <a:t>[ON UPDATE </a:t>
            </a:r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] </a:t>
            </a:r>
            <a:endParaRPr lang="en-US" altLang="zh-CN"/>
          </a:p>
          <a:p>
            <a:r>
              <a:rPr lang="en-US" altLang="zh-CN" i="1">
                <a:effectLst/>
              </a:rPr>
              <a:t>reference_option</a:t>
            </a:r>
            <a:r>
              <a:rPr lang="en-US" altLang="zh-CN"/>
              <a:t>: RESTRICT | CASCADE | SET NULL | NO ACTION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18394"/>
            <a:ext cx="12192000" cy="3815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06090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143378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453493"/>
            <a:ext cx="2220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语言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52610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44831"/>
            <a:ext cx="2465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信创数据库实训</a:t>
            </a:r>
            <a:endParaRPr lang="zh-CN" altLang="en-US" sz="1400" b="1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SQL</a:t>
            </a:r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语言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表连接 </a:t>
            </a:r>
            <a:r>
              <a:rPr lang="en-US" altLang="zh-CN"/>
              <a:t>- SQL-92</a:t>
            </a:r>
            <a:r>
              <a:rPr lang="zh-CN" altLang="en-US"/>
              <a:t>语法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交叉连接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* from emp cross join dept;</a:t>
            </a:r>
            <a:endParaRPr lang="en-US" altLang="zh-CN"/>
          </a:p>
          <a:p>
            <a:pPr marL="457200" lvl="1" indent="0">
              <a:buNone/>
            </a:pPr>
            <a:r>
              <a:rPr lang="zh-CN" altLang="en-US"/>
              <a:t>说明：</a:t>
            </a:r>
            <a:r>
              <a:rPr lang="en-US" altLang="zh-CN"/>
              <a:t>cross</a:t>
            </a:r>
            <a:r>
              <a:rPr lang="zh-CN" altLang="en-US"/>
              <a:t>不能省略</a:t>
            </a:r>
            <a:endParaRPr lang="en-US" altLang="zh-CN"/>
          </a:p>
          <a:p>
            <a:r>
              <a:rPr lang="zh-CN" altLang="en-US"/>
              <a:t>内连接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e.ename, d.dname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from emp e [inner] join dept d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on e.deptno = d.deptno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;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自连接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select e.ename, m.ename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from emp e, emp m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where e.mgr = m.empno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;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外连接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left outer join</a:t>
            </a:r>
            <a:endParaRPr lang="en-US" altLang="zh-CN"/>
          </a:p>
          <a:p>
            <a:r>
              <a:rPr lang="en-US" altLang="zh-CN"/>
              <a:t>right outer join</a:t>
            </a:r>
            <a:endParaRPr lang="en-US" altLang="zh-CN"/>
          </a:p>
          <a:p>
            <a:r>
              <a:rPr lang="en-US" altLang="zh-CN"/>
              <a:t>full outer join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分页查询 </a:t>
            </a:r>
            <a:r>
              <a:rPr lang="en-US" altLang="zh-CN"/>
              <a:t>- limit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7408" y="1124744"/>
            <a:ext cx="9443392" cy="5256584"/>
          </a:xfrm>
        </p:spPr>
        <p:txBody>
          <a:bodyPr/>
          <a:lstStyle/>
          <a:p>
            <a:pPr marL="0" indent="0">
              <a:buNone/>
            </a:pPr>
            <a:r>
              <a:rPr lang="en-US" altLang="zh-CN"/>
              <a:t>select ename, sal from emp order by sal limit 3;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select ename, sal from emp order by sal limit 3 offset 3;</a:t>
            </a:r>
            <a:endParaRPr lang="en-US" altLang="zh-CN"/>
          </a:p>
          <a:p>
            <a:pPr marL="0" indent="0">
              <a:buNone/>
            </a:pPr>
            <a:endParaRPr lang="zh-CN" altLang="en-US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集合运算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union / union all</a:t>
            </a:r>
            <a:endParaRPr lang="en-US" altLang="zh-CN"/>
          </a:p>
          <a:p>
            <a:r>
              <a:rPr lang="en-US" altLang="zh-CN"/>
              <a:t>intersect</a:t>
            </a:r>
            <a:endParaRPr lang="en-US" altLang="zh-CN"/>
          </a:p>
          <a:p>
            <a:r>
              <a:rPr lang="en-US" altLang="zh-CN"/>
              <a:t>except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增删改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insert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insert into emp(empno, ename,sal)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values(8888,'Clinton',3000), (9999,'Bush',3500);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create table emp_copy as select * from emp;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insert into emp_copy select * from emp;</a:t>
            </a:r>
            <a:endParaRPr lang="en-US" altLang="zh-CN"/>
          </a:p>
          <a:p>
            <a:r>
              <a:rPr lang="en-US" altLang="zh-CN"/>
              <a:t>update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update emp set sal = sal + 1000, comm = 1500 where deptno = 10;</a:t>
            </a:r>
            <a:endParaRPr lang="en-US" altLang="zh-CN"/>
          </a:p>
          <a:p>
            <a:r>
              <a:rPr lang="en-US" altLang="zh-CN"/>
              <a:t>delete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delete from emp where empno &gt; 8000;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创建简单的表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create table t(a int, b char(10));</a:t>
            </a:r>
            <a:endParaRPr lang="en-US" altLang="zh-CN" sz="2000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建表时附加约束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create table p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a int,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b int,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c varchar(5),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constraint pk_p primary key(a),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constraint ck_p check(b &gt; 100),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constraint uq_p unique(c)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);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create table c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x int primary key,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y int,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    constraint fk_c foreign key(y) references p(a) ON DELETE CASCADE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1600">
                <a:latin typeface="楷体" panose="02010609060101010101" pitchFamily="49" charset="-122"/>
                <a:ea typeface="楷体" panose="02010609060101010101" pitchFamily="49" charset="-122"/>
              </a:rPr>
              <a:t>);</a:t>
            </a:r>
            <a:endParaRPr lang="en-US" altLang="zh-CN" sz="1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说明：外键指向的列需要附加唯一或主键约束</a:t>
            </a:r>
            <a:endParaRPr lang="en-US" altLang="zh-CN" sz="18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拷贝表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只拷贝表</a:t>
            </a:r>
            <a:r>
              <a:rPr lang="en-US" altLang="zh-CN"/>
              <a:t>(</a:t>
            </a:r>
            <a:r>
              <a:rPr lang="zh-CN" altLang="en-US"/>
              <a:t>不会拷贝约束</a:t>
            </a:r>
            <a:r>
              <a:rPr lang="en-US" altLang="zh-CN"/>
              <a:t>)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create table t(like emp);</a:t>
            </a:r>
            <a:endParaRPr lang="en-US" altLang="zh-CN" sz="2000"/>
          </a:p>
          <a:p>
            <a:r>
              <a:rPr lang="zh-CN" altLang="en-US"/>
              <a:t>表和数据一起拷贝</a:t>
            </a:r>
            <a:r>
              <a:rPr lang="en-US" altLang="zh-CN"/>
              <a:t>(</a:t>
            </a:r>
            <a:r>
              <a:rPr lang="zh-CN" altLang="en-US"/>
              <a:t>不会拷贝约束</a:t>
            </a:r>
            <a:r>
              <a:rPr lang="en-US" altLang="zh-CN"/>
              <a:t>)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create table t as select * from dept;</a:t>
            </a:r>
            <a:endParaRPr lang="en-US" altLang="zh-CN" sz="2000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修改表的结构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/>
              <a:t>alter table p alter [column] c type varchar(6);</a:t>
            </a:r>
            <a:endParaRPr lang="en-US" altLang="zh-CN" sz="2000"/>
          </a:p>
          <a:p>
            <a:pPr marL="0" indent="0">
              <a:buNone/>
            </a:pPr>
            <a:r>
              <a:rPr lang="fr-FR" altLang="zh-CN" sz="2000"/>
              <a:t>alter table p add constraint uq_p unique(b);</a:t>
            </a:r>
            <a:endParaRPr lang="fr-FR" altLang="zh-CN" sz="2000"/>
          </a:p>
          <a:p>
            <a:pPr marL="0" indent="0">
              <a:buNone/>
            </a:pPr>
            <a:r>
              <a:rPr lang="en-US" altLang="zh-CN" sz="2000"/>
              <a:t>alter table p add [column] d int;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alter table p drop [column] d;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alter table sch.p alter [column] c set not null; 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alter table sch.p alter [column] c drop not null; 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2000"/>
              <a:t>alter table sch.p add d int, alter c drop not null; </a:t>
            </a:r>
            <a:endParaRPr lang="en-US" altLang="zh-CN" sz="2000"/>
          </a:p>
          <a:p>
            <a:pPr marL="0" indent="0">
              <a:buNone/>
            </a:pPr>
            <a:r>
              <a:rPr lang="de-DE" altLang="zh-CN" sz="2000"/>
              <a:t>create schema sch;</a:t>
            </a:r>
            <a:endParaRPr lang="de-DE" altLang="zh-CN" sz="2000"/>
          </a:p>
          <a:p>
            <a:pPr marL="0" indent="0">
              <a:buNone/>
            </a:pPr>
            <a:r>
              <a:rPr lang="de-DE" altLang="zh-CN" sz="2000"/>
              <a:t>alter table p set schema sch;</a:t>
            </a:r>
            <a:endParaRPr lang="de-DE" altLang="zh-CN" sz="2000"/>
          </a:p>
          <a:p>
            <a:pPr marL="0" indent="0">
              <a:buNone/>
            </a:pPr>
            <a:r>
              <a:rPr lang="de-DE" altLang="zh-CN" sz="2000"/>
              <a:t>alter table p set tablespace tbs;</a:t>
            </a:r>
            <a:endParaRPr lang="de-DE" altLang="zh-CN" sz="2000"/>
          </a:p>
          <a:p>
            <a:pPr marL="0" indent="0">
              <a:buNone/>
            </a:pPr>
            <a:endParaRPr lang="de-DE" altLang="zh-CN" sz="2000"/>
          </a:p>
          <a:p>
            <a:pPr marL="0" indent="0">
              <a:buNone/>
            </a:pPr>
            <a:endParaRPr lang="en-US" altLang="zh-CN" sz="2000"/>
          </a:p>
          <a:p>
            <a:endParaRPr lang="en-US" altLang="zh-CN" sz="2000"/>
          </a:p>
          <a:p>
            <a:endParaRPr lang="en-US" altLang="zh-CN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SQL</a:t>
            </a:r>
            <a:r>
              <a:rPr lang="zh-CN" altLang="en-US"/>
              <a:t>的来历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392" y="1124744"/>
            <a:ext cx="11305256" cy="5143378"/>
          </a:xfrm>
        </p:spPr>
        <p:txBody>
          <a:bodyPr/>
          <a:lstStyle/>
          <a:p>
            <a:r>
              <a:rPr lang="en-US" altLang="zh-CN"/>
              <a:t>1970</a:t>
            </a:r>
            <a:r>
              <a:rPr lang="zh-CN" altLang="en-US"/>
              <a:t>年，</a:t>
            </a:r>
            <a:endParaRPr lang="en-US" altLang="zh-CN"/>
          </a:p>
          <a:p>
            <a:pPr lvl="1"/>
            <a:r>
              <a:rPr lang="en-US" altLang="zh-CN"/>
              <a:t>IBM</a:t>
            </a:r>
            <a:r>
              <a:rPr lang="zh-CN" altLang="en-US"/>
              <a:t>，</a:t>
            </a:r>
            <a:r>
              <a:rPr lang="en-US" altLang="zh-CN"/>
              <a:t>Codd</a:t>
            </a:r>
            <a:r>
              <a:rPr lang="zh-CN" altLang="en-US"/>
              <a:t>，</a:t>
            </a:r>
            <a:r>
              <a:rPr lang="en-US" altLang="zh-CN" i="1"/>
              <a:t>A Relational Model of Data for Large Shared Data Banks</a:t>
            </a:r>
            <a:endParaRPr lang="en-US" altLang="zh-CN" i="1"/>
          </a:p>
          <a:p>
            <a:r>
              <a:rPr lang="en-US" altLang="zh-CN"/>
              <a:t>1973~1979</a:t>
            </a:r>
            <a:endParaRPr lang="en-US" altLang="zh-CN"/>
          </a:p>
          <a:p>
            <a:pPr lvl="1"/>
            <a:r>
              <a:rPr lang="en-US" altLang="zh-CN"/>
              <a:t>IBM</a:t>
            </a:r>
            <a:r>
              <a:rPr lang="zh-CN" altLang="en-US"/>
              <a:t>，</a:t>
            </a:r>
            <a:r>
              <a:rPr lang="en-US" altLang="zh-CN"/>
              <a:t>System R</a:t>
            </a:r>
            <a:r>
              <a:rPr lang="zh-CN" altLang="en-US"/>
              <a:t>，</a:t>
            </a:r>
            <a:r>
              <a:rPr lang="en-US" altLang="zh-CN"/>
              <a:t>80,000</a:t>
            </a:r>
            <a:r>
              <a:rPr lang="zh-CN" altLang="zh-CN"/>
              <a:t>行代码，大小</a:t>
            </a:r>
            <a:r>
              <a:rPr lang="en-US" altLang="zh-CN"/>
              <a:t>2.2MB</a:t>
            </a:r>
            <a:r>
              <a:rPr lang="zh-CN" altLang="zh-CN"/>
              <a:t>。</a:t>
            </a:r>
            <a:endParaRPr lang="en-US" altLang="zh-CN"/>
          </a:p>
          <a:p>
            <a:r>
              <a:rPr lang="en-US" altLang="zh-CN"/>
              <a:t>SQL</a:t>
            </a:r>
            <a:r>
              <a:rPr lang="zh-CN" altLang="en-US"/>
              <a:t>标准</a:t>
            </a:r>
            <a:endParaRPr lang="en-US" altLang="zh-CN"/>
          </a:p>
          <a:p>
            <a:pPr lvl="1"/>
            <a:r>
              <a:rPr lang="en-US" altLang="zh-CN" sz="1800"/>
              <a:t>SQL-86,SQL-89,SQL-92,SQL:1999,SQL:2003,SQL:2006,SQL:2008,SQL:2011, SQL:2016</a:t>
            </a:r>
            <a:endParaRPr lang="en-US" altLang="zh-CN" sz="1800" i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删除表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drop table [if exists] t1, t2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表的系统信息查询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数据库中所有的表</a:t>
            </a:r>
            <a:r>
              <a:rPr lang="en-US" altLang="zh-CN"/>
              <a:t>(</a:t>
            </a:r>
            <a:r>
              <a:rPr lang="zh-CN" altLang="en-US"/>
              <a:t>不包括视图</a:t>
            </a:r>
            <a:r>
              <a:rPr lang="en-US" altLang="zh-CN"/>
              <a:t>)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 \dt</a:t>
            </a:r>
            <a:endParaRPr lang="en-US" altLang="zh-CN" sz="2000"/>
          </a:p>
          <a:p>
            <a:r>
              <a:rPr lang="zh-CN" altLang="en-US"/>
              <a:t>表结构</a:t>
            </a:r>
            <a:r>
              <a:rPr lang="en-US" altLang="zh-CN"/>
              <a:t>(</a:t>
            </a:r>
            <a:r>
              <a:rPr lang="zh-CN" altLang="en-US"/>
              <a:t>包括约束</a:t>
            </a:r>
            <a:r>
              <a:rPr lang="en-US" altLang="zh-CN"/>
              <a:t>)</a:t>
            </a:r>
            <a:endParaRPr lang="en-US" altLang="zh-CN"/>
          </a:p>
          <a:p>
            <a:pPr marL="0" indent="0">
              <a:buNone/>
            </a:pPr>
            <a:r>
              <a:rPr lang="en-US" altLang="zh-CN" sz="2000"/>
              <a:t>\d dept</a:t>
            </a:r>
            <a:endParaRPr lang="en-US" altLang="zh-CN" sz="2000"/>
          </a:p>
          <a:p>
            <a:r>
              <a:rPr lang="zh-CN" altLang="en-US" sz="2000"/>
              <a:t>得到建表语句</a:t>
            </a:r>
            <a:endParaRPr lang="en-US" altLang="zh-CN" sz="2000"/>
          </a:p>
          <a:p>
            <a:pPr marL="0" indent="0">
              <a:buNone/>
            </a:pPr>
            <a:r>
              <a:rPr lang="en-US" altLang="zh-CN" sz="1600"/>
              <a:t>$ sys_dump -Usystem -ddb -t emp -s | grep -v '^SET' | grep -v '^--' | grep -v '^SELECT' | grep -v '^$'</a:t>
            </a:r>
            <a:endParaRPr lang="zh-CN" altLang="en-U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SQL</a:t>
            </a:r>
            <a:r>
              <a:rPr lang="zh-CN" altLang="en-US"/>
              <a:t>分类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DML</a:t>
            </a:r>
            <a:endParaRPr lang="en-US" altLang="zh-CN"/>
          </a:p>
          <a:p>
            <a:pPr lvl="1"/>
            <a:r>
              <a:rPr lang="en-US" altLang="zh-CN"/>
              <a:t>select, delete, update, insert</a:t>
            </a:r>
            <a:endParaRPr lang="en-US" altLang="zh-CN"/>
          </a:p>
          <a:p>
            <a:r>
              <a:rPr lang="en-US" altLang="zh-CN"/>
              <a:t>DDL</a:t>
            </a:r>
            <a:endParaRPr lang="en-US" altLang="zh-CN"/>
          </a:p>
          <a:p>
            <a:pPr lvl="1"/>
            <a:r>
              <a:rPr lang="en-US" altLang="zh-CN"/>
              <a:t>create, drop, alter, truncate table</a:t>
            </a:r>
            <a:endParaRPr lang="en-US" altLang="zh-CN"/>
          </a:p>
          <a:p>
            <a:r>
              <a:rPr lang="en-US" altLang="zh-CN"/>
              <a:t>DCL</a:t>
            </a:r>
            <a:endParaRPr lang="en-US" altLang="zh-CN"/>
          </a:p>
          <a:p>
            <a:pPr lvl="1"/>
            <a:r>
              <a:rPr lang="en-US" altLang="zh-CN"/>
              <a:t>grant, revoke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创建测试数据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ksql&gt; create database db;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CREATE DATABASE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ksql&gt; \c db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You are now connected to database "db" as userName "system".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ksql&gt; \! ls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emp_dept_can_run_in_mysql_postgre.sql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ksql&gt; \i emp_dept_can_run_in_mysql_postgre.sql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SQL</a:t>
            </a:r>
            <a:r>
              <a:rPr lang="zh-CN" altLang="en-US"/>
              <a:t>中的注释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多行注释：</a:t>
            </a:r>
            <a:r>
              <a:rPr lang="en-US" altLang="zh-CN"/>
              <a:t>/*</a:t>
            </a:r>
            <a:r>
              <a:rPr lang="zh-CN" altLang="en-US"/>
              <a:t> </a:t>
            </a:r>
            <a:r>
              <a:rPr lang="en-US" altLang="zh-CN"/>
              <a:t>... */</a:t>
            </a:r>
            <a:endParaRPr lang="en-US" altLang="zh-CN"/>
          </a:p>
          <a:p>
            <a:r>
              <a:rPr lang="zh-CN" altLang="en-US"/>
              <a:t>使用</a:t>
            </a:r>
            <a:r>
              <a:rPr lang="en-US" altLang="zh-CN"/>
              <a:t>--</a:t>
            </a:r>
            <a:r>
              <a:rPr lang="zh-CN" altLang="en-US"/>
              <a:t>单行注释时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简单查询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select ename,sal from emp where sal &gt; 2000;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select ename,sal from emp where sal &gt; 2000 and deptno = 10;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分类汇总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select deptno, max(sal)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from emp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group by deptno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;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子查询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/>
              <a:t>select * from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(select ename, sal from emp) as t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;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select ename,sal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from emp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where sal = (select max(sal) from emp where deptno = 10)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;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select dname from dept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where deptno in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(select deptno from emp group by deptno having avg(sal) &gt; 2000)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;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select ename,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(select avg(sal) from emp where deptno = e.deptno) dept_avg_sal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from emp e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;</a:t>
            </a:r>
            <a:endParaRPr lang="en-US" altLang="zh-CN" sz="1800"/>
          </a:p>
          <a:p>
            <a:pPr marL="0" indent="0">
              <a:buNone/>
            </a:pPr>
            <a:endParaRPr lang="zh-CN" altLang="en-US"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表连接</a:t>
            </a:r>
            <a:r>
              <a:rPr lang="en-US" altLang="zh-CN"/>
              <a:t>-</a:t>
            </a:r>
            <a:r>
              <a:rPr lang="zh-CN" altLang="en-US"/>
              <a:t>传统语法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交叉连接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* from emp, dept;</a:t>
            </a:r>
            <a:endParaRPr lang="en-US" altLang="zh-CN"/>
          </a:p>
          <a:p>
            <a:r>
              <a:rPr lang="zh-CN" altLang="en-US"/>
              <a:t>内连接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select e.ename, d.dname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from emp e, dept d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where e.deptno = d.deptno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/>
              <a:t>;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2815</Words>
  <Application>WPS 演示</Application>
  <PresentationFormat>宽屏</PresentationFormat>
  <Paragraphs>195</Paragraphs>
  <Slides>21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Century Gothic</vt:lpstr>
      <vt:lpstr>幼圆</vt:lpstr>
      <vt:lpstr>Consolas</vt:lpstr>
      <vt:lpstr>华文琥珀</vt:lpstr>
      <vt:lpstr>楷体</vt:lpstr>
      <vt:lpstr>微软雅黑</vt:lpstr>
      <vt:lpstr>Arial Unicode MS</vt:lpstr>
      <vt:lpstr>Office 主题​​</vt:lpstr>
      <vt:lpstr>4</vt:lpstr>
      <vt:lpstr>SQL的来历</vt:lpstr>
      <vt:lpstr>SQL分类</vt:lpstr>
      <vt:lpstr>创建测试数据</vt:lpstr>
      <vt:lpstr>SQL中的注释</vt:lpstr>
      <vt:lpstr>简单查询</vt:lpstr>
      <vt:lpstr>分类汇总</vt:lpstr>
      <vt:lpstr>子查询</vt:lpstr>
      <vt:lpstr>表连接-传统语法</vt:lpstr>
      <vt:lpstr>表连接 - SQL-92语法</vt:lpstr>
      <vt:lpstr>自连接</vt:lpstr>
      <vt:lpstr>外连接</vt:lpstr>
      <vt:lpstr>分页查询 - limit</vt:lpstr>
      <vt:lpstr>集合运算</vt:lpstr>
      <vt:lpstr>增删改</vt:lpstr>
      <vt:lpstr>创建表</vt:lpstr>
      <vt:lpstr>建表时附加约束</vt:lpstr>
      <vt:lpstr>拷贝表</vt:lpstr>
      <vt:lpstr>修改表的结构</vt:lpstr>
      <vt:lpstr>删除表</vt:lpstr>
      <vt:lpstr>表的系统信息查询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727</cp:revision>
  <dcterms:created xsi:type="dcterms:W3CDTF">2015-08-21T10:03:00Z</dcterms:created>
  <dcterms:modified xsi:type="dcterms:W3CDTF">2025-06-03T23:49:03Z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9F0521680784433F8D5C7F3452EA5F90</vt:lpwstr>
  </property>
  <property fmtid="{D5CDD505-2E9C-101B-9397-08002B2CF9AE}" pid="3" name="KSOProductBuildVer">
    <vt:lpwstr>2052-11.8.2.12118</vt:lpwstr>
  </property>
</Properties>
</file>